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1"/>
  </p:notesMasterIdLst>
  <p:sldIdLst>
    <p:sldId id="325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313" r:id="rId11"/>
    <p:sldId id="314" r:id="rId12"/>
    <p:sldId id="318" r:id="rId13"/>
    <p:sldId id="308" r:id="rId14"/>
    <p:sldId id="310" r:id="rId15"/>
    <p:sldId id="311" r:id="rId16"/>
    <p:sldId id="315" r:id="rId17"/>
    <p:sldId id="299" r:id="rId18"/>
    <p:sldId id="309" r:id="rId19"/>
    <p:sldId id="269" r:id="rId20"/>
    <p:sldId id="305" r:id="rId21"/>
    <p:sldId id="322" r:id="rId22"/>
    <p:sldId id="278" r:id="rId23"/>
    <p:sldId id="331" r:id="rId24"/>
    <p:sldId id="330" r:id="rId25"/>
    <p:sldId id="286" r:id="rId26"/>
    <p:sldId id="285" r:id="rId27"/>
    <p:sldId id="280" r:id="rId28"/>
    <p:sldId id="321" r:id="rId29"/>
    <p:sldId id="328" r:id="rId30"/>
    <p:sldId id="332" r:id="rId31"/>
    <p:sldId id="287" r:id="rId32"/>
    <p:sldId id="333" r:id="rId33"/>
    <p:sldId id="289" r:id="rId34"/>
    <p:sldId id="307" r:id="rId35"/>
    <p:sldId id="323" r:id="rId36"/>
    <p:sldId id="320" r:id="rId37"/>
    <p:sldId id="329" r:id="rId38"/>
    <p:sldId id="292" r:id="rId39"/>
    <p:sldId id="293" r:id="rId4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65"/>
    <p:restoredTop sz="94694"/>
  </p:normalViewPr>
  <p:slideViewPr>
    <p:cSldViewPr snapToGrid="0">
      <p:cViewPr varScale="1">
        <p:scale>
          <a:sx n="93" d="100"/>
          <a:sy n="93" d="100"/>
        </p:scale>
        <p:origin x="31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10/19/2023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19.10.2023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19.10.2023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19.10.2023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19.10.2023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19.10.2023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19.10.2023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19.10.2023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19.10.2023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19.10.2023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19.10.2023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19.10.2023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19.10.2023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2eml.school/transformers.html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arxiv.org/abs/1706.0376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0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arxiv.org/abs/1706.0376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26.png"/><Relationship Id="rId4" Type="http://schemas.openxmlformats.org/officeDocument/2006/relationships/hyperlink" Target="https://arxiv.org/abs/1706.03762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ransformers/index" TargetMode="External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arxiv.org/abs/2204.14198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ai.meta.com/research/publications/llama-2-open-foundation-and-fine-tuned-chat-models/" TargetMode="External"/><Relationship Id="rId3" Type="http://schemas.openxmlformats.org/officeDocument/2006/relationships/hyperlink" Target="https://arxiv.org/abs/2005.14165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openai.com/papers/gpt-4.pdf" TargetMode="External"/><Relationship Id="rId5" Type="http://schemas.openxmlformats.org/officeDocument/2006/relationships/hyperlink" Target="https://cdn.openai.com/better-language-models/language_models_are_unsupervised_multitask_learners.pdf" TargetMode="External"/><Relationship Id="rId4" Type="http://schemas.openxmlformats.org/officeDocument/2006/relationships/hyperlink" Target="https://arxiv.org/abs/2204.02311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5556" TargetMode="External"/><Relationship Id="rId7" Type="http://schemas.openxmlformats.org/officeDocument/2006/relationships/hyperlink" Target="https://bard.google.com/chat" TargetMode="External"/><Relationship Id="rId2" Type="http://schemas.openxmlformats.org/officeDocument/2006/relationships/hyperlink" Target="https://arxiv.org/abs/2001.083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chatgpt" TargetMode="External"/><Relationship Id="rId5" Type="http://schemas.openxmlformats.org/officeDocument/2006/relationships/hyperlink" Target="https://arxiv.org/abs/2210.03629" TargetMode="External"/><Relationship Id="rId4" Type="http://schemas.openxmlformats.org/officeDocument/2006/relationships/hyperlink" Target="https://arxiv.org/abs/2201.11903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lamaindex.ai/" TargetMode="External"/><Relationship Id="rId2" Type="http://schemas.openxmlformats.org/officeDocument/2006/relationships/hyperlink" Target="https://arxiv.org/abs/2005.1140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2.04761" TargetMode="External"/><Relationship Id="rId4" Type="http://schemas.openxmlformats.org/officeDocument/2006/relationships/hyperlink" Target="https://docs.langchain.com/docs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6.09685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2533" TargetMode="External"/><Relationship Id="rId2" Type="http://schemas.openxmlformats.org/officeDocument/2006/relationships/hyperlink" Target="https://arxiv.org/abs/2302.1404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3.00020" TargetMode="Externa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arxiv.org/abs/2102.1209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ai.com/blog/dall-e/" TargetMode="Externa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11" Type="http://schemas.openxmlformats.org/officeDocument/2006/relationships/hyperlink" Target="https://youtu.be/mIZLGBD99iU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://nlp.seas.harvard.edu/annotated-transformer/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Transformers</a:t>
            </a:r>
            <a:br>
              <a:rPr lang="en-DE" dirty="0"/>
            </a:br>
            <a:r>
              <a:rPr lang="en-DE" sz="4000" i="1" dirty="0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ttention permutation invariant </a:t>
                </a:r>
                <a:r>
                  <a:rPr lang="en-DE" sz="26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a</a:t>
                </a:r>
                <a:r>
                  <a:rPr lang="en-DE" sz="2600" dirty="0">
                    <a:sym typeface="Wingdings" pitchFamily="2" charset="2"/>
                  </a:rPr>
                  <a:t>dded to input embeddings </a:t>
                </a:r>
                <a:r>
                  <a:rPr lang="en-GB" sz="2600" dirty="0">
                    <a:sym typeface="Wingdings" pitchFamily="2" charset="2"/>
                  </a:rPr>
                  <a:t>(</a:t>
                </a:r>
                <a:r>
                  <a:rPr lang="en-DE" sz="2600" dirty="0">
                    <a:sym typeface="Wingdings" pitchFamily="2" charset="2"/>
                  </a:rPr>
                  <a:t>same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GB" sz="2600" dirty="0">
                    <a:sym typeface="Wingdings" pitchFamily="2" charset="2"/>
                  </a:rPr>
                  <a:t>)</a:t>
                </a: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different choices for positional encoding:</a:t>
                </a:r>
              </a:p>
              <a:p>
                <a:r>
                  <a:rPr lang="en-DE" sz="2600" dirty="0">
                    <a:sym typeface="Wingdings" pitchFamily="2" charset="2"/>
                  </a:rPr>
                  <a:t>learned (by including absolute position in embedding)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f</a:t>
                </a:r>
                <a:r>
                  <a:rPr lang="en-DE" sz="2600" dirty="0">
                    <a:sym typeface="Wingdings" pitchFamily="2" charset="2"/>
                  </a:rPr>
                  <a:t>ixed, e.g., sine/cosine functions for each dimension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DE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  <a:blipFill>
                <a:blip r:embed="rId3"/>
                <a:stretch>
                  <a:fillRect l="-1412" t="-3680"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F009C-400A-1002-50A7-8E0E9F87D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3" y="4609609"/>
            <a:ext cx="3225276" cy="2083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C3B607-7370-5E19-BFA5-6C31564818A5}"/>
              </a:ext>
            </a:extLst>
          </p:cNvPr>
          <p:cNvSpPr txBox="1"/>
          <p:nvPr/>
        </p:nvSpPr>
        <p:spPr>
          <a:xfrm>
            <a:off x="4012679" y="65106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  <a:p>
                <a:endParaRPr lang="en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blipFill>
                <a:blip r:embed="rId7"/>
                <a:stretch>
                  <a:fillRect l="-1429" b="-3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2242324"/>
            <a:ext cx="354130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  <a:p>
            <a:endParaRPr lang="en-DE" sz="2200" dirty="0"/>
          </a:p>
          <a:p>
            <a:r>
              <a:rPr lang="en-GB" sz="2000" dirty="0"/>
              <a:t>idea of depth:</a:t>
            </a:r>
          </a:p>
          <a:p>
            <a:r>
              <a:rPr lang="en-GB" sz="2000" dirty="0"/>
              <a:t>p</a:t>
            </a:r>
            <a:r>
              <a:rPr lang="en-DE" sz="2000" dirty="0"/>
              <a:t>roviding redundancy</a:t>
            </a:r>
            <a:endParaRPr lang="en-GB" sz="2000" dirty="0"/>
          </a:p>
          <a:p>
            <a:r>
              <a:rPr lang="en-DE" sz="2000" dirty="0"/>
              <a:t>(</a:t>
            </a:r>
            <a:r>
              <a:rPr lang="en-GB" sz="2000" dirty="0"/>
              <a:t>even more important here than</a:t>
            </a:r>
            <a:r>
              <a:rPr lang="en-DE" sz="2000" dirty="0"/>
              <a:t> increasingly sophisticated abstraction, like, e.g., in CNN)</a:t>
            </a:r>
          </a:p>
        </p:txBody>
      </p:sp>
    </p:spTree>
    <p:extLst>
      <p:ext uri="{BB962C8B-B14F-4D97-AF65-F5344CB8AC3E}">
        <p14:creationId xmlns:p14="http://schemas.microsoft.com/office/powerpoint/2010/main" val="324314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56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4932639" y="624665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5559915" y="4172004"/>
            <a:ext cx="28262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</a:t>
            </a:r>
            <a:r>
              <a:rPr lang="en-DE" sz="2000" dirty="0"/>
              <a:t>kip connections</a:t>
            </a:r>
            <a:r>
              <a:rPr lang="en-GB" sz="2000" dirty="0"/>
              <a:t> </a:t>
            </a:r>
            <a:r>
              <a:rPr lang="en-DE" sz="2000" dirty="0"/>
              <a:t>improve robustness</a:t>
            </a:r>
            <a:r>
              <a:rPr lang="en-GB" sz="2000" dirty="0"/>
              <a:t> b</a:t>
            </a:r>
            <a:r>
              <a:rPr lang="en-DE" sz="2000" dirty="0"/>
              <a:t>y preserving </a:t>
            </a:r>
            <a:r>
              <a:rPr lang="en-GB" sz="2000" dirty="0"/>
              <a:t>original </a:t>
            </a:r>
            <a:r>
              <a:rPr lang="en-DE" sz="2000" dirty="0"/>
              <a:t>input</a:t>
            </a:r>
            <a:r>
              <a:rPr lang="en-GB" sz="2000" dirty="0"/>
              <a:t> (</a:t>
            </a:r>
            <a:r>
              <a:rPr lang="en-DE" sz="2000" dirty="0"/>
              <a:t>attention</a:t>
            </a:r>
            <a:r>
              <a:rPr lang="en-GB" sz="2000" dirty="0"/>
              <a:t> layers as filters)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152040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143" t="-1786" b="-47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32635"/>
            <a:ext cx="2071777" cy="40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4397456" y="5233080"/>
            <a:ext cx="373329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04039" y="3348448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130753" y="5742950"/>
            <a:ext cx="968137" cy="90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00724" y="3742415"/>
            <a:ext cx="1589265" cy="390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881243" y="1480979"/>
            <a:ext cx="1227331" cy="124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1501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3162957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377959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52FC8B-E410-13CA-AC7B-2F90D4CE0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87" y="2921877"/>
            <a:ext cx="4325868" cy="2942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AE3EB4-B315-E9C3-28D9-6B96D2EFBF4F}"/>
              </a:ext>
            </a:extLst>
          </p:cNvPr>
          <p:cNvSpPr txBox="1"/>
          <p:nvPr/>
        </p:nvSpPr>
        <p:spPr>
          <a:xfrm>
            <a:off x="4043359" y="592287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4724400" y="2915360"/>
            <a:ext cx="37949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</a:t>
            </a:r>
            <a:r>
              <a:rPr lang="en-DE" sz="2400" dirty="0"/>
              <a:t>ttention is just weighted averaging </a:t>
            </a:r>
            <a:r>
              <a:rPr lang="en-DE" sz="2400" dirty="0">
                <a:sym typeface="Wingdings" pitchFamily="2" charset="2"/>
              </a:rPr>
              <a:t> need for non-linearities (neural networks):</a:t>
            </a:r>
            <a:endParaRPr lang="en-DE" sz="2400" dirty="0"/>
          </a:p>
          <a:p>
            <a:r>
              <a:rPr lang="en-DE" sz="2400" dirty="0"/>
              <a:t>creating multi-word features from (self-)attention outputs (selectively masked words)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1CAF4-7818-E3B5-5E2F-4F7F478E5017}"/>
              </a:ext>
            </a:extLst>
          </p:cNvPr>
          <p:cNvSpPr txBox="1"/>
          <p:nvPr/>
        </p:nvSpPr>
        <p:spPr>
          <a:xfrm>
            <a:off x="5175315" y="5467546"/>
            <a:ext cx="197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wo network layers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E2EDBC-636B-6C35-D4B6-E918C616A6BD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4043359" y="4601458"/>
            <a:ext cx="1131956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4ADAC8-A0ED-A682-64F6-AA8763E6809E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3252247" y="4601458"/>
            <a:ext cx="1923068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38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  <a:endParaRPr lang="en-GB" sz="2400" dirty="0"/>
          </a:p>
          <a:p>
            <a:r>
              <a:rPr lang="en-GB" sz="2400" dirty="0"/>
              <a:t>(“softness” can be controlled by hyperparameter temperature)</a:t>
            </a:r>
            <a:endParaRPr lang="en-DE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800" dirty="0"/>
              <a:t>dealing with sequential structures (e.g., text)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GB" sz="2800" dirty="0"/>
              <a:t>xamples: sentiment classification, chat bot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</a:t>
            </a:r>
            <a:r>
              <a:rPr lang="en-GB" dirty="0"/>
              <a:t>semantics</a:t>
            </a:r>
            <a:r>
              <a:rPr lang="en-DE" dirty="0"/>
              <a:t>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equence-to-sequence models: e.g., </a:t>
            </a:r>
            <a:r>
              <a:rPr lang="en-GB" dirty="0"/>
              <a:t>(neural) </a:t>
            </a:r>
            <a:r>
              <a:rPr lang="en-DE" dirty="0"/>
              <a:t>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109254" y="49830"/>
            <a:ext cx="327199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95849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especially in terms of efficiency</a:t>
                </a:r>
                <a:r>
                  <a:rPr lang="en-GB" sz="2400" dirty="0"/>
                  <a:t>, e.g.</a:t>
                </a:r>
                <a:r>
                  <a:rPr lang="en-DE" sz="2400" dirty="0"/>
                  <a:t>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enabling processing of longer sequences (extend context)</a:t>
                </a:r>
                <a:r>
                  <a:rPr lang="en-GB" sz="2400" dirty="0"/>
                  <a:t>, another approach for this: convolutional structure (local token interactions, receptive field expanding across multiple layers </a:t>
                </a:r>
                <a:r>
                  <a:rPr lang="en-GB" sz="2400" dirty="0">
                    <a:sym typeface="Wingdings" panose="05000000000000000000" pitchFamily="2" charset="2"/>
                  </a:rPr>
                  <a:t> remain token interactions at larger distances</a:t>
                </a:r>
                <a:r>
                  <a:rPr lang="en-GB" sz="2400" dirty="0"/>
                  <a:t>)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to extend context (otherwise fixed-length) </a:t>
                </a:r>
                <a:r>
                  <a:rPr lang="en-DE" sz="2400" dirty="0">
                    <a:sym typeface="Wingdings" pitchFamily="2" charset="2"/>
                  </a:rPr>
                  <a:t> better modeling of long-range dependencies</a:t>
                </a: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 with BERT embeddings of text passages)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input), e.g., used in </a:t>
                </a:r>
                <a:r>
                  <a:rPr lang="en-DE" sz="2400" dirty="0">
                    <a:hlinkClick r:id="rId7"/>
                  </a:rPr>
                  <a:t>Flamingo</a:t>
                </a:r>
                <a:r>
                  <a:rPr lang="en-DE" sz="2400" dirty="0"/>
                  <a:t> (visual language model)</a:t>
                </a:r>
              </a:p>
              <a:p>
                <a:pPr marL="0" indent="0">
                  <a:buNone/>
                </a:pPr>
                <a:r>
                  <a:rPr lang="en-GB" sz="2400" dirty="0"/>
                  <a:t>o</a:t>
                </a:r>
                <a:r>
                  <a:rPr lang="en-DE" sz="2400" dirty="0"/>
                  <a:t>pen-source implementations of most transformer variants: </a:t>
                </a:r>
                <a:r>
                  <a:rPr lang="en-DE" sz="2400" dirty="0">
                    <a:hlinkClick r:id="rId8"/>
                  </a:rPr>
                  <a:t>Hugging Face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9"/>
                <a:stretch>
                  <a:fillRect l="-928" t="-1961" r="-1275" b="-106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  <a:r>
              <a:rPr lang="en-GB" dirty="0"/>
              <a:t> (LLM)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 (via </a:t>
            </a:r>
            <a:r>
              <a:rPr lang="en-GB" sz="2400" dirty="0" err="1"/>
              <a:t>softmax</a:t>
            </a:r>
            <a:r>
              <a:rPr lang="en-GB" sz="2400" dirty="0"/>
              <a:t> after output embedding)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630238" y="5316334"/>
            <a:ext cx="2010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551365" y="5316334"/>
            <a:ext cx="18848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GPT</a:t>
            </a:r>
          </a:p>
        </p:txBody>
      </p:sp>
    </p:spTree>
    <p:extLst>
      <p:ext uri="{BB962C8B-B14F-4D97-AF65-F5344CB8AC3E}">
        <p14:creationId xmlns:p14="http://schemas.microsoft.com/office/powerpoint/2010/main" val="2016851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BERT</a:t>
            </a:r>
            <a:r>
              <a:rPr lang="en-DE" sz="2600" dirty="0"/>
              <a:t> (Bidirectional Encoder Representations from Transformers, by Google, </a:t>
            </a:r>
            <a:r>
              <a:rPr lang="en-GB" sz="2600" dirty="0"/>
              <a:t>u</a:t>
            </a:r>
            <a:r>
              <a:rPr lang="en-DE" sz="2600" dirty="0"/>
              <a:t>sed in Google search engine):</a:t>
            </a:r>
          </a:p>
          <a:p>
            <a:r>
              <a:rPr lang="en-GB" sz="2600" dirty="0"/>
              <a:t>stack of transformer e</a:t>
            </a:r>
            <a:r>
              <a:rPr lang="en-DE" sz="2600" dirty="0"/>
              <a:t>ncoders</a:t>
            </a:r>
          </a:p>
          <a:p>
            <a:r>
              <a:rPr lang="en-GB" sz="2600" dirty="0"/>
              <a:t>o</a:t>
            </a:r>
            <a:r>
              <a:rPr lang="en-DE" sz="2600" dirty="0"/>
              <a:t>utputting representation</a:t>
            </a:r>
            <a:r>
              <a:rPr lang="en-GB" sz="2600" dirty="0"/>
              <a:t> (embedding)</a:t>
            </a:r>
            <a:r>
              <a:rPr lang="en-DE" sz="2600" dirty="0"/>
              <a:t> to be used/fine-tuned in specific tasks and data sets</a:t>
            </a:r>
            <a:r>
              <a:rPr lang="en-GB" sz="2600" dirty="0"/>
              <a:t> (e.g., sentiment classification)</a:t>
            </a:r>
            <a:endParaRPr lang="en-DE" sz="2600" dirty="0"/>
          </a:p>
          <a:p>
            <a:r>
              <a:rPr lang="en-GB" sz="2600" dirty="0"/>
              <a:t>b</a:t>
            </a:r>
            <a:r>
              <a:rPr lang="en-DE" sz="2600" dirty="0"/>
              <a:t>idirectional: </a:t>
            </a:r>
            <a:r>
              <a:rPr lang="en-GB" sz="2600" dirty="0"/>
              <a:t>jointly conditioning on both left and right context</a:t>
            </a:r>
            <a:endParaRPr lang="en-DE" sz="2600" dirty="0"/>
          </a:p>
          <a:p>
            <a:r>
              <a:rPr lang="en-GB" sz="2600" dirty="0"/>
              <a:t>pre-trained in self-supervised manner on massive data sets</a:t>
            </a:r>
          </a:p>
          <a:p>
            <a:pPr lvl="1"/>
            <a:r>
              <a:rPr lang="en-GB" dirty="0"/>
              <a:t>language </a:t>
            </a:r>
            <a:r>
              <a:rPr lang="en-GB" dirty="0" err="1"/>
              <a:t>modeling</a:t>
            </a:r>
            <a:r>
              <a:rPr lang="en-GB" dirty="0"/>
              <a:t> (masked tokens to be predicted from context)</a:t>
            </a:r>
          </a:p>
          <a:p>
            <a:pPr lvl="1"/>
            <a:r>
              <a:rPr lang="en-GB" dirty="0"/>
              <a:t>next sentence prediction (predict probability of next sentence given first sentence)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9220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GPT</a:t>
            </a:r>
            <a:r>
              <a:rPr lang="en-DE" sz="2600" dirty="0"/>
              <a:t>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self-supervised generation of text (i.e., next-word predictions) on massive web scrape data sets</a:t>
            </a:r>
          </a:p>
          <a:p>
            <a:r>
              <a:rPr lang="en-DE" sz="2600" dirty="0">
                <a:hlinkClick r:id="rId3"/>
              </a:rPr>
              <a:t>GPT-3</a:t>
            </a:r>
            <a:r>
              <a:rPr lang="en-DE" sz="2600" dirty="0"/>
              <a:t>: 175 billion parameters (Google’s </a:t>
            </a:r>
            <a:r>
              <a:rPr lang="en-DE" sz="2600" dirty="0">
                <a:hlinkClick r:id="rId4"/>
              </a:rPr>
              <a:t>PaLM</a:t>
            </a:r>
            <a:r>
              <a:rPr lang="en-DE" sz="2600" dirty="0"/>
              <a:t>: 540 billion parameters, …)</a:t>
            </a:r>
          </a:p>
          <a:p>
            <a:r>
              <a:rPr lang="en-DE" sz="2600" dirty="0"/>
              <a:t>GPT: discriminative fine-tuning on specific tasks (e.g., summarization, translation, question-answering) with much smaller data sets</a:t>
            </a:r>
          </a:p>
          <a:p>
            <a:r>
              <a:rPr lang="en-GB" sz="2600" dirty="0">
                <a:hlinkClick r:id="rId5"/>
              </a:rPr>
              <a:t>GPT-2</a:t>
            </a:r>
            <a:r>
              <a:rPr lang="en-GB" sz="2600" dirty="0"/>
              <a:t>, GPT-3</a:t>
            </a:r>
            <a:r>
              <a:rPr lang="en-DE" sz="2600" dirty="0"/>
              <a:t>: also zero- or few-shot learning (no parameter or architecture updates)</a:t>
            </a:r>
          </a:p>
          <a:p>
            <a:r>
              <a:rPr lang="en-GB" sz="2600" dirty="0">
                <a:hlinkClick r:id="rId6"/>
              </a:rPr>
              <a:t>GPT-4</a:t>
            </a:r>
            <a:r>
              <a:rPr lang="en-DE" sz="2600" dirty="0"/>
              <a:t>: extend to multimodal model (image and text inputs, text outputs)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A9C10-65EB-EB41-C373-8724DC38C102}"/>
              </a:ext>
            </a:extLst>
          </p:cNvPr>
          <p:cNvSpPr txBox="1"/>
          <p:nvPr/>
        </p:nvSpPr>
        <p:spPr>
          <a:xfrm>
            <a:off x="1114097" y="5987018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A201D-C63F-DBAE-A32A-E2FDEA988DED}"/>
              </a:ext>
            </a:extLst>
          </p:cNvPr>
          <p:cNvSpPr txBox="1"/>
          <p:nvPr/>
        </p:nvSpPr>
        <p:spPr>
          <a:xfrm>
            <a:off x="10330249" y="136525"/>
            <a:ext cx="18617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another example: Meta’s </a:t>
            </a:r>
            <a:r>
              <a:rPr lang="en-GB" dirty="0">
                <a:hlinkClick r:id="rId8"/>
              </a:rPr>
              <a:t>Llama2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6046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Transfer Learning from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learning in a semi-supervised way (also prominent for CNNs in computer vision):</a:t>
            </a:r>
          </a:p>
          <a:p>
            <a:r>
              <a:rPr lang="en-GB" dirty="0"/>
              <a:t>u</a:t>
            </a:r>
            <a:r>
              <a:rPr lang="en-DE" dirty="0"/>
              <a:t>nsupervised (or rather self-supervised) </a:t>
            </a:r>
            <a:r>
              <a:rPr lang="en-GB" dirty="0"/>
              <a:t>p</a:t>
            </a:r>
            <a:r>
              <a:rPr lang="en-DE" dirty="0"/>
              <a:t>re-training on massive data sets (foundation models like GPT or BERT)</a:t>
            </a:r>
            <a:endParaRPr lang="en-GB" dirty="0"/>
          </a:p>
          <a:p>
            <a:r>
              <a:rPr lang="en-GB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in-context learning as alternative to fine-tuning: only using information fed into LLM via input prompt (typically decoder-only LLMs)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DFD4D-477D-7412-3898-295168985E13}"/>
              </a:ext>
            </a:extLst>
          </p:cNvPr>
          <p:cNvSpPr txBox="1"/>
          <p:nvPr/>
        </p:nvSpPr>
        <p:spPr>
          <a:xfrm>
            <a:off x="838200" y="5976402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In-Context Learning</a:t>
            </a:r>
            <a:r>
              <a:rPr lang="en-GB" dirty="0"/>
              <a:t>: A New Paradigm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4726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text generation in response to priming with arbitrary input (adapting to style and content of conditioning text)</a:t>
            </a:r>
          </a:p>
          <a:p>
            <a:pPr marL="0" indent="0">
              <a:buNone/>
            </a:pPr>
            <a:r>
              <a:rPr lang="en-GB" sz="2400" dirty="0"/>
              <a:t>one (one-shot) or some (few-shot) examples provided at inference time: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conditioning on these input-output examples (without optimizing any parameters)</a:t>
            </a:r>
          </a:p>
          <a:p>
            <a:pPr marL="0" indent="0">
              <a:buNone/>
            </a:pP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possible explanation: locating latent concepts (</a:t>
            </a:r>
            <a:r>
              <a:rPr lang="en-GB" sz="2400" dirty="0"/>
              <a:t>high-level abstractions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) learned from pre-training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59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18D8-662F-8E62-9266-15406EC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Size Matters</a:t>
            </a:r>
            <a:r>
              <a:rPr lang="en-GB" dirty="0"/>
              <a:t>: </a:t>
            </a:r>
            <a:r>
              <a:rPr lang="en-GB" b="1" dirty="0"/>
              <a:t>LARGE</a:t>
            </a:r>
            <a:r>
              <a:rPr lang="en-GB" dirty="0"/>
              <a:t> Language Models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4078-2FDF-FC34-76CD-ACB22B47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970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scaling laws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Chinchilla</a:t>
            </a:r>
            <a:r>
              <a:rPr lang="en-GB" dirty="0"/>
              <a:t>: coupled performance power laws with model size, amount of training data, and compute used for training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emergent abilities of LLMs:</a:t>
            </a:r>
          </a:p>
          <a:p>
            <a:r>
              <a:rPr lang="en-GB" dirty="0"/>
              <a:t>multi-task learning: perform new tasks at test time without task-specific training (simply via </a:t>
            </a:r>
            <a:r>
              <a:rPr lang="en-GB" dirty="0">
                <a:sym typeface="Wingdings" pitchFamily="2" charset="2"/>
              </a:rPr>
              <a:t>p</a:t>
            </a:r>
            <a:r>
              <a:rPr lang="en-GB" dirty="0"/>
              <a:t>rompting)</a:t>
            </a:r>
            <a:endParaRPr lang="en-GB" dirty="0">
              <a:solidFill>
                <a:srgbClr val="212529"/>
              </a:solidFill>
            </a:endParaRPr>
          </a:p>
          <a:p>
            <a:r>
              <a:rPr lang="en-GB" dirty="0">
                <a:solidFill>
                  <a:srgbClr val="212529"/>
                </a:solidFill>
              </a:rPr>
              <a:t>reasoning capabilities (e.g., via </a:t>
            </a:r>
            <a:r>
              <a:rPr lang="en-GB" dirty="0">
                <a:solidFill>
                  <a:srgbClr val="212529"/>
                </a:solidFill>
                <a:hlinkClick r:id="rId4"/>
              </a:rPr>
              <a:t>chain-of-thought prompting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 err="1">
                <a:solidFill>
                  <a:srgbClr val="212529"/>
                </a:solidFill>
                <a:hlinkClick r:id="rId5"/>
              </a:rPr>
              <a:t>ReAct</a:t>
            </a:r>
            <a:r>
              <a:rPr lang="en-GB" dirty="0">
                <a:solidFill>
                  <a:srgbClr val="212529"/>
                </a:solidFill>
              </a:rPr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romise of a natural language UI for various applications (assistants)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/>
              <a:t>prominent e</a:t>
            </a:r>
            <a:r>
              <a:rPr lang="en-DE" dirty="0"/>
              <a:t>xamples: </a:t>
            </a:r>
            <a:r>
              <a:rPr lang="en-DE" dirty="0">
                <a:hlinkClick r:id="rId6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7"/>
              </a:rPr>
              <a:t>Bard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0045-E4C4-0C38-5A9B-7A5BA021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2062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ADA32-BF06-BFF5-75BE-84612B69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Struggling with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8F654-8684-E5BA-6A19-1DB6137B9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LLMs have only </a:t>
            </a:r>
            <a:r>
              <a:rPr lang="en-GB" sz="2200" dirty="0">
                <a:solidFill>
                  <a:srgbClr val="212529"/>
                </a:solidFill>
              </a:rPr>
              <a:t>implicit knowledge (memorization of information in weights): </a:t>
            </a:r>
            <a:r>
              <a:rPr lang="en-GB" sz="2200" dirty="0">
                <a:solidFill>
                  <a:srgbClr val="212529"/>
                </a:solidFill>
                <a:sym typeface="Wingdings" pitchFamily="2" charset="2"/>
              </a:rPr>
              <a:t>limitations in terms of explicit factual knowledge, arithmetic operations, etc (hallucinating facts)</a:t>
            </a:r>
            <a:endParaRPr lang="en-GB" sz="2200" dirty="0"/>
          </a:p>
          <a:p>
            <a:pPr marL="0" indent="0">
              <a:buNone/>
            </a:pPr>
            <a:r>
              <a:rPr lang="en-GB" sz="2200" dirty="0"/>
              <a:t>sometimes compared to Kahneman’s intuitive “System 1” (from Thinking, Fast and Slow)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analytical ”System 2” can be (partly) employed by:</a:t>
            </a:r>
          </a:p>
          <a:p>
            <a:r>
              <a:rPr lang="en-GB" sz="2200" dirty="0"/>
              <a:t>retrieval augmentation, e.g., via vector stores (</a:t>
            </a:r>
            <a:r>
              <a:rPr lang="en-GB" sz="2200" dirty="0">
                <a:hlinkClick r:id="rId2"/>
              </a:rPr>
              <a:t>RAG</a:t>
            </a:r>
            <a:r>
              <a:rPr lang="en-GB" sz="2200" dirty="0"/>
              <a:t>, </a:t>
            </a:r>
            <a:r>
              <a:rPr lang="en-GB" sz="2200" dirty="0" err="1">
                <a:hlinkClick r:id="rId3"/>
              </a:rPr>
              <a:t>LlamaIndex</a:t>
            </a:r>
            <a:r>
              <a:rPr lang="en-GB" sz="2200" dirty="0"/>
              <a:t>)</a:t>
            </a:r>
          </a:p>
          <a:p>
            <a:r>
              <a:rPr lang="en-GB" sz="2200" dirty="0"/>
              <a:t>tool usage (</a:t>
            </a:r>
            <a:r>
              <a:rPr lang="en-GB" sz="2200" dirty="0" err="1">
                <a:hlinkClick r:id="rId4"/>
              </a:rPr>
              <a:t>LangChain</a:t>
            </a:r>
            <a:r>
              <a:rPr lang="en-GB" sz="2200" dirty="0"/>
              <a:t>, </a:t>
            </a:r>
            <a:r>
              <a:rPr lang="en-GB" sz="2200" dirty="0" err="1">
                <a:hlinkClick r:id="rId5"/>
              </a:rPr>
              <a:t>Toolformer</a:t>
            </a:r>
            <a:r>
              <a:rPr lang="en-GB" sz="2200" dirty="0"/>
              <a:t>)</a:t>
            </a:r>
          </a:p>
          <a:p>
            <a:r>
              <a:rPr lang="en-GB" sz="2200" dirty="0"/>
              <a:t>implicit code execution (e.g., in Bard)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still largely missing for AGI: agency (although simple automated workflows can be built)</a:t>
            </a:r>
            <a:endParaRPr lang="en-DE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1EE5B-5F3A-A11E-C13B-66F632A7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178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You Get Is What You Asked For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9238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3100" dirty="0"/>
              <a:t>nice demonstration of capabilities of LLMs and prompting: </a:t>
            </a:r>
            <a:r>
              <a:rPr lang="en-GB" sz="3100" dirty="0">
                <a:hlinkClick r:id="rId2"/>
              </a:rPr>
              <a:t>interview with Google’s LaMDA</a:t>
            </a:r>
            <a:endParaRPr lang="en-GB" sz="3100" dirty="0"/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>
                <a:hlinkClick r:id="rId3"/>
              </a:rPr>
              <a:t>LaMDA</a:t>
            </a:r>
            <a:r>
              <a:rPr lang="en-GB" sz="3100" dirty="0"/>
              <a:t> (Language Models for Dialog Applications):</a:t>
            </a:r>
          </a:p>
          <a:p>
            <a:r>
              <a:rPr lang="en-GB" sz="3100" dirty="0"/>
              <a:t>system for generating chat bots (conversational AI)</a:t>
            </a:r>
          </a:p>
          <a:p>
            <a:r>
              <a:rPr lang="en-GB" sz="3100" dirty="0"/>
              <a:t>trained on dialogue data</a:t>
            </a:r>
          </a:p>
          <a:p>
            <a:r>
              <a:rPr lang="en-GB" sz="3100" dirty="0"/>
              <a:t>decoder-only LLM</a:t>
            </a:r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/>
              <a:t>n</a:t>
            </a:r>
            <a:r>
              <a:rPr lang="en-DE" sz="3100" dirty="0"/>
              <a:t>ot sentient, but impressively capable in learning language: leading questions to suggestible statistical language model</a:t>
            </a:r>
            <a:endParaRPr lang="en-GB" sz="3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D07C-8362-D471-3F09-B2FC3475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Hot LLM Research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6C3D-25E9-6468-66D7-A1D0E870E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63032" cy="4351338"/>
          </a:xfrm>
        </p:spPr>
        <p:txBody>
          <a:bodyPr/>
          <a:lstStyle/>
          <a:p>
            <a:r>
              <a:rPr lang="en-GB" dirty="0"/>
              <a:t>transformer efficiency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prompting strategies to let LLM agents show reasoning/planning capabilities and use tools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fine-tuning efficiency (e.g., </a:t>
            </a:r>
            <a:r>
              <a:rPr lang="en-GB" dirty="0" err="1">
                <a:hlinkClick r:id="rId2"/>
              </a:rPr>
              <a:t>LoRA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4E765-465F-5DF8-7C82-EFF8EB0E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39AF0-AD23-CD56-20D8-7903852F6D0B}"/>
              </a:ext>
            </a:extLst>
          </p:cNvPr>
          <p:cNvSpPr txBox="1"/>
          <p:nvPr/>
        </p:nvSpPr>
        <p:spPr>
          <a:xfrm>
            <a:off x="8377881" y="4757177"/>
            <a:ext cx="356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make use of your own data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EFB3DAB-13A7-BECC-05D8-39C93C8D6361}"/>
              </a:ext>
            </a:extLst>
          </p:cNvPr>
          <p:cNvSpPr/>
          <p:nvPr/>
        </p:nvSpPr>
        <p:spPr>
          <a:xfrm>
            <a:off x="7801232" y="4201297"/>
            <a:ext cx="576649" cy="157342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67466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Transformers for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 (</a:t>
            </a:r>
            <a:r>
              <a:rPr lang="en-GB" dirty="0" err="1"/>
              <a:t>ViT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40466"/>
            <a:ext cx="10515600" cy="18999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multi-modal perception as input for large language models: </a:t>
            </a:r>
            <a:r>
              <a:rPr lang="en-GB" sz="2400" dirty="0">
                <a:hlinkClick r:id="rId2"/>
              </a:rPr>
              <a:t>KOSMOS-1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3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</a:t>
            </a:r>
            <a:r>
              <a:rPr lang="en-GB" sz="2400" dirty="0"/>
              <a:t>: </a:t>
            </a:r>
            <a:r>
              <a:rPr lang="en-DE" sz="2400" dirty="0"/>
              <a:t>universal and flexible architecture, little task-specific inductive bias</a:t>
            </a:r>
            <a:r>
              <a:rPr lang="en-GB" sz="2400" dirty="0"/>
              <a:t> (but therefore needing lots of data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endParaRPr lang="en-DE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36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473" y="2054626"/>
            <a:ext cx="5869527" cy="2118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838201" y="1592025"/>
            <a:ext cx="56278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5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Preview: Multi-Modal Generative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rId2"/>
            </a:endParaRPr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3"/>
              </a:rPr>
              <a:t>DALL-E 2</a:t>
            </a:r>
            <a:r>
              <a:rPr lang="en-DE" sz="2800" dirty="0"/>
              <a:t>: image generation </a:t>
            </a:r>
            <a:r>
              <a:rPr lang="en-GB" sz="2800" dirty="0"/>
              <a:t>(diffusion) </a:t>
            </a:r>
            <a:r>
              <a:rPr lang="en-DE" sz="2800" dirty="0"/>
              <a:t>conditioned on CLIP embedding</a:t>
            </a:r>
            <a:r>
              <a:rPr lang="en-GB" sz="2800" dirty="0"/>
              <a:t>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37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r>
              <a:rPr lang="en-GB" dirty="0">
                <a:hlinkClick r:id="rId10"/>
              </a:rPr>
              <a:t>The Annotated Transformer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1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ow-Code/No-Code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39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</a:t>
            </a:r>
            <a:r>
              <a:rPr lang="en-GB" sz="2600" dirty="0">
                <a:sym typeface="Wingdings" pitchFamily="2" charset="2"/>
              </a:rPr>
              <a:t> 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32003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15128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16393</TotalTime>
  <Words>2318</Words>
  <Application>Microsoft Office PowerPoint</Application>
  <PresentationFormat>Widescreen</PresentationFormat>
  <Paragraphs>355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Wingdings</vt:lpstr>
      <vt:lpstr>Office Theme</vt:lpstr>
      <vt:lpstr>Transformers Sequence Modeling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Transformer Variants</vt:lpstr>
      <vt:lpstr>Large Language Models (LLM)</vt:lpstr>
      <vt:lpstr>PowerPoint Presentation</vt:lpstr>
      <vt:lpstr>Typical Transformer Architectures for LLMs</vt:lpstr>
      <vt:lpstr>Example for Encoder-Only LLM</vt:lpstr>
      <vt:lpstr>Example for Decoder-Only LLM</vt:lpstr>
      <vt:lpstr>Transfer Learning from Foundation Models</vt:lpstr>
      <vt:lpstr>In-Context Learning: A New Paradigm</vt:lpstr>
      <vt:lpstr>Size Matters: LARGE Language Models</vt:lpstr>
      <vt:lpstr>Struggling with Facts</vt:lpstr>
      <vt:lpstr>What You Get Is What You Asked For</vt:lpstr>
      <vt:lpstr>Hot LLM Research Topics</vt:lpstr>
      <vt:lpstr>Transformers for Vision</vt:lpstr>
      <vt:lpstr>Image Classification with Vision Transformer (ViT)</vt:lpstr>
      <vt:lpstr>Attention vs Convolution</vt:lpstr>
      <vt:lpstr>Combination of Vision and Text: Multi-Modality</vt:lpstr>
      <vt:lpstr>Preview: Multi-Modal Generative Models</vt:lpstr>
      <vt:lpstr>Literature</vt:lpstr>
      <vt:lpstr>Low-Code/No-Code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Sequence Models</dc:title>
  <dc:creator>Felix Wick</dc:creator>
  <cp:lastModifiedBy>Wick, Felix</cp:lastModifiedBy>
  <cp:revision>350</cp:revision>
  <dcterms:created xsi:type="dcterms:W3CDTF">2022-07-19T11:32:37Z</dcterms:created>
  <dcterms:modified xsi:type="dcterms:W3CDTF">2023-10-19T21:28:57Z</dcterms:modified>
</cp:coreProperties>
</file>